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21"/>
  </p:notesMasterIdLst>
  <p:handoutMasterIdLst>
    <p:handoutMasterId r:id="rId22"/>
  </p:handoutMasterIdLst>
  <p:sldIdLst>
    <p:sldId id="257" r:id="rId5"/>
    <p:sldId id="389"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39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63" d="100"/>
          <a:sy n="63" d="100"/>
        </p:scale>
        <p:origin x="804" y="5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12/11/2022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8949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72243901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9044508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93445905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41369197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07222450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57452819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74568029"/>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12758738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3486394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7963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41325777"/>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92776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2590234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3891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16131559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Tuesday, February 2, 20XX</a:t>
            </a:r>
            <a:endParaRPr lang="en-US" dirty="0"/>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94978679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Tuesday, February 2, 20XX</a:t>
            </a:r>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9783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Tuesday, February 2, 20XX</a:t>
            </a:r>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206768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61868487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108082697"/>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8" r:id="rId20"/>
    <p:sldLayoutId id="2147483734" r:id="rId21"/>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152640" y="1148080"/>
            <a:ext cx="4503738" cy="3527889"/>
          </a:xfrm>
        </p:spPr>
        <p:txBody>
          <a:bodyPr anchor="b" anchorCtr="0">
            <a:normAutofit fontScale="90000"/>
          </a:bodyPr>
          <a:lstStyle/>
          <a:p>
            <a:pPr>
              <a:lnSpc>
                <a:spcPct val="150000"/>
              </a:lnSpc>
              <a:spcAft>
                <a:spcPts val="800"/>
              </a:spcAft>
            </a:pPr>
            <a:r>
              <a:rPr lang="en-US" sz="4400" b="1" dirty="0">
                <a:effectLst/>
                <a:latin typeface="Times New Roman" panose="02020603050405020304" pitchFamily="18" charset="0"/>
                <a:ea typeface="Calibri" panose="020F0502020204030204" pitchFamily="34" charset="0"/>
                <a:cs typeface="Arial" panose="020B0604020202020204" pitchFamily="34" charset="0"/>
              </a:rPr>
              <a:t>Infectious Necrotic Hepatitis (Black Disease).</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a:xfrm>
            <a:off x="0" y="0"/>
            <a:ext cx="680720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152640" y="4927600"/>
            <a:ext cx="3755707" cy="1216343"/>
          </a:xfrm>
        </p:spPr>
        <p:txBody>
          <a:bodyPr>
            <a:normAutofit/>
          </a:bodyPr>
          <a:lstStyle/>
          <a:p>
            <a:r>
              <a:rPr lang="en-US" sz="2400" dirty="0">
                <a:latin typeface="Times New Roman" panose="02020603050405020304" pitchFamily="18" charset="0"/>
                <a:cs typeface="Times New Roman" panose="02020603050405020304" pitchFamily="18" charset="0"/>
              </a:rPr>
              <a:t>By. </a:t>
            </a:r>
          </a:p>
          <a:p>
            <a:r>
              <a:rPr lang="en-US" sz="2400" dirty="0">
                <a:latin typeface="Times New Roman" panose="02020603050405020304" pitchFamily="18" charset="0"/>
                <a:cs typeface="Times New Roman" panose="02020603050405020304" pitchFamily="18" charset="0"/>
              </a:rPr>
              <a:t>Dr. Hussein </a:t>
            </a:r>
            <a:r>
              <a:rPr lang="en-US" sz="2400" dirty="0" err="1">
                <a:latin typeface="Times New Roman" panose="02020603050405020304" pitchFamily="18" charset="0"/>
                <a:cs typeface="Times New Roman" panose="02020603050405020304" pitchFamily="18" charset="0"/>
              </a:rPr>
              <a:t>AlNaji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8142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32F09E-89DD-718C-6FEE-4033BF526F27}"/>
              </a:ext>
            </a:extLst>
          </p:cNvPr>
          <p:cNvSpPr>
            <a:spLocks noGrp="1"/>
          </p:cNvSpPr>
          <p:nvPr>
            <p:ph type="sldNum" sz="quarter" idx="12"/>
          </p:nvPr>
        </p:nvSpPr>
        <p:spPr/>
        <p:txBody>
          <a:bodyPr/>
          <a:lstStyle/>
          <a:p>
            <a:fld id="{DBA1B0FB-D917-4C8C-928F-313BD683BF39}" type="slidenum">
              <a:rPr lang="en-US" smtClean="0"/>
              <a:t>10</a:t>
            </a:fld>
            <a:endParaRPr lang="en-US"/>
          </a:p>
        </p:txBody>
      </p:sp>
      <p:sp>
        <p:nvSpPr>
          <p:cNvPr id="6" name="TextBox 5">
            <a:extLst>
              <a:ext uri="{FF2B5EF4-FFF2-40B4-BE49-F238E27FC236}">
                <a16:creationId xmlns:a16="http://schemas.microsoft.com/office/drawing/2014/main" id="{46A78F24-A855-B698-376A-ED8F2D5BE43A}"/>
              </a:ext>
            </a:extLst>
          </p:cNvPr>
          <p:cNvSpPr txBox="1"/>
          <p:nvPr/>
        </p:nvSpPr>
        <p:spPr>
          <a:xfrm>
            <a:off x="386080" y="295729"/>
            <a:ext cx="11176000" cy="3459730"/>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NECROPSY FINDINGS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 Rigor mortis develops quickly. The perineum is soiled with bloodstained urine and feces.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The characteristic lesion of bacillary hemoglobinuria is an ischemic infarct in the liver.</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Red urine is present in the kidneys and bladder, and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petechiation</a:t>
            </a:r>
            <a:r>
              <a:rPr lang="en-US" sz="2400" dirty="0">
                <a:effectLst/>
                <a:latin typeface="Times New Roman" panose="02020603050405020304" pitchFamily="18" charset="0"/>
                <a:ea typeface="Calibri" panose="020F0502020204030204" pitchFamily="34" charset="0"/>
                <a:cs typeface="Arial" panose="020B0604020202020204" pitchFamily="34" charset="0"/>
              </a:rPr>
              <a:t> is evident throughout the kidney.</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530347F-4F76-F763-F15C-96042C394CA6}"/>
              </a:ext>
            </a:extLst>
          </p:cNvPr>
          <p:cNvSpPr txBox="1"/>
          <p:nvPr/>
        </p:nvSpPr>
        <p:spPr>
          <a:xfrm>
            <a:off x="304800" y="3953144"/>
            <a:ext cx="11582400" cy="2351734"/>
          </a:xfrm>
          <a:prstGeom prst="rect">
            <a:avLst/>
          </a:prstGeom>
          <a:noFill/>
        </p:spPr>
        <p:txBody>
          <a:bodyPr wrap="square">
            <a:spAutoFit/>
          </a:bodyPr>
          <a:lstStyle/>
          <a:p>
            <a:pPr marL="228600"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Samples for Confirmation of Diagnosis</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Bacteriology: Tissue from edge of liver infarct, placed in an airtight container; four air-dried impression smears from lesion border [anaerobic culture, FAT]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 Histology: Fixed liver lesion, kidney.</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568668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4A1A08-FC43-9532-79E1-28B90E75DB0F}"/>
              </a:ext>
            </a:extLst>
          </p:cNvPr>
          <p:cNvSpPr>
            <a:spLocks noGrp="1"/>
          </p:cNvSpPr>
          <p:nvPr>
            <p:ph type="sldNum" sz="quarter" idx="12"/>
          </p:nvPr>
        </p:nvSpPr>
        <p:spPr/>
        <p:txBody>
          <a:bodyPr/>
          <a:lstStyle/>
          <a:p>
            <a:fld id="{DBA1B0FB-D917-4C8C-928F-313BD683BF39}" type="slidenum">
              <a:rPr lang="en-US" smtClean="0"/>
              <a:t>11</a:t>
            </a:fld>
            <a:endParaRPr lang="en-US"/>
          </a:p>
        </p:txBody>
      </p:sp>
      <p:sp>
        <p:nvSpPr>
          <p:cNvPr id="6" name="TextBox 5">
            <a:extLst>
              <a:ext uri="{FF2B5EF4-FFF2-40B4-BE49-F238E27FC236}">
                <a16:creationId xmlns:a16="http://schemas.microsoft.com/office/drawing/2014/main" id="{6CF0E922-CFAD-F708-5C82-170B45D14925}"/>
              </a:ext>
            </a:extLst>
          </p:cNvPr>
          <p:cNvSpPr txBox="1"/>
          <p:nvPr/>
        </p:nvSpPr>
        <p:spPr>
          <a:xfrm>
            <a:off x="447040" y="295729"/>
            <a:ext cx="6807200" cy="4567725"/>
          </a:xfrm>
          <a:prstGeom prst="rect">
            <a:avLst/>
          </a:prstGeom>
          <a:noFill/>
        </p:spPr>
        <p:txBody>
          <a:bodyPr wrap="square">
            <a:spAutoFit/>
          </a:bodyPr>
          <a:lstStyle/>
          <a:p>
            <a:pPr marL="228600"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DIFFERENTIAL DIAGNOSIS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Acute leptospirosis.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err="1">
                <a:effectLst/>
                <a:latin typeface="Times New Roman" panose="02020603050405020304" pitchFamily="18" charset="0"/>
                <a:ea typeface="Calibri" panose="020F0502020204030204" pitchFamily="34" charset="0"/>
                <a:cs typeface="Arial" panose="020B0604020202020204" pitchFamily="34" charset="0"/>
              </a:rPr>
              <a:t>Postparturient</a:t>
            </a:r>
            <a:r>
              <a:rPr lang="en-US" sz="2400" dirty="0">
                <a:effectLst/>
                <a:latin typeface="Times New Roman" panose="02020603050405020304" pitchFamily="18" charset="0"/>
                <a:ea typeface="Calibri" panose="020F0502020204030204" pitchFamily="34" charset="0"/>
                <a:cs typeface="Arial" panose="020B0604020202020204" pitchFamily="34" charset="0"/>
              </a:rPr>
              <a:t> hemoglobinuria.</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 Hemolytic anemia caused by cruciferous plants.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 Babesiosis and anaplasmosis.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 Enzootic hematuria.</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 Chronic copper poisoning (sheep)</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Diseases caused sudden death.</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35378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D29ED2-71E4-ECC0-1E52-67B1899DB4FD}"/>
              </a:ext>
            </a:extLst>
          </p:cNvPr>
          <p:cNvSpPr>
            <a:spLocks noGrp="1"/>
          </p:cNvSpPr>
          <p:nvPr>
            <p:ph type="sldNum" sz="quarter" idx="12"/>
          </p:nvPr>
        </p:nvSpPr>
        <p:spPr/>
        <p:txBody>
          <a:bodyPr/>
          <a:lstStyle/>
          <a:p>
            <a:fld id="{DBA1B0FB-D917-4C8C-928F-313BD683BF39}" type="slidenum">
              <a:rPr lang="en-US" smtClean="0"/>
              <a:t>12</a:t>
            </a:fld>
            <a:endParaRPr lang="en-US"/>
          </a:p>
        </p:txBody>
      </p:sp>
      <p:sp>
        <p:nvSpPr>
          <p:cNvPr id="6" name="TextBox 5">
            <a:extLst>
              <a:ext uri="{FF2B5EF4-FFF2-40B4-BE49-F238E27FC236}">
                <a16:creationId xmlns:a16="http://schemas.microsoft.com/office/drawing/2014/main" id="{CE45EFCB-DF4E-6F76-D991-8FE0B00F8DCF}"/>
              </a:ext>
            </a:extLst>
          </p:cNvPr>
          <p:cNvSpPr txBox="1"/>
          <p:nvPr/>
        </p:nvSpPr>
        <p:spPr>
          <a:xfrm>
            <a:off x="548640" y="679572"/>
            <a:ext cx="8524240" cy="4218912"/>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TREATMENT AND CONTROL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Treatment Penicillin G sodium/potassium (15,000 IU/kg IV every 6–8 h) (R-2)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Oxytetracycline (15–20 mg/kg IV every 24 h) (R-2)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 Supportive therapy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Control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Clostridium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haemolyticum</a:t>
            </a:r>
            <a:r>
              <a:rPr lang="en-US" sz="2400" dirty="0">
                <a:effectLst/>
                <a:latin typeface="Times New Roman" panose="02020603050405020304" pitchFamily="18" charset="0"/>
                <a:ea typeface="Calibri" panose="020F0502020204030204" pitchFamily="34" charset="0"/>
                <a:cs typeface="Arial" panose="020B0604020202020204" pitchFamily="34" charset="0"/>
              </a:rPr>
              <a:t> bacterin vaccine</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54444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5C887A-00AF-5F91-4AE1-823B13F840E5}"/>
              </a:ext>
            </a:extLst>
          </p:cNvPr>
          <p:cNvSpPr>
            <a:spLocks noGrp="1"/>
          </p:cNvSpPr>
          <p:nvPr>
            <p:ph type="sldNum" sz="quarter" idx="12"/>
          </p:nvPr>
        </p:nvSpPr>
        <p:spPr/>
        <p:txBody>
          <a:bodyPr/>
          <a:lstStyle/>
          <a:p>
            <a:fld id="{DBA1B0FB-D917-4C8C-928F-313BD683BF39}" type="slidenum">
              <a:rPr lang="en-US" smtClean="0"/>
              <a:t>13</a:t>
            </a:fld>
            <a:endParaRPr lang="en-US"/>
          </a:p>
        </p:txBody>
      </p:sp>
      <p:sp>
        <p:nvSpPr>
          <p:cNvPr id="6" name="TextBox 5">
            <a:extLst>
              <a:ext uri="{FF2B5EF4-FFF2-40B4-BE49-F238E27FC236}">
                <a16:creationId xmlns:a16="http://schemas.microsoft.com/office/drawing/2014/main" id="{BB4B1B81-D819-B42D-E320-438B6C2018B6}"/>
              </a:ext>
            </a:extLst>
          </p:cNvPr>
          <p:cNvSpPr txBox="1"/>
          <p:nvPr/>
        </p:nvSpPr>
        <p:spPr>
          <a:xfrm>
            <a:off x="314960" y="673085"/>
            <a:ext cx="11562080" cy="5511830"/>
          </a:xfrm>
          <a:prstGeom prst="rect">
            <a:avLst/>
          </a:prstGeom>
          <a:noFill/>
        </p:spPr>
        <p:txBody>
          <a:bodyPr wrap="square">
            <a:spAutoFit/>
          </a:bodyPr>
          <a:lstStyle/>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BRAXY (BRADSOT)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Braxy is an acute infectious disease of sheep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icharacterized</a:t>
            </a:r>
            <a:r>
              <a:rPr lang="en-US" sz="2400" dirty="0">
                <a:effectLst/>
                <a:latin typeface="Times New Roman" panose="02020603050405020304" pitchFamily="18" charset="0"/>
                <a:ea typeface="Calibri" panose="020F0502020204030204" pitchFamily="34" charset="0"/>
                <a:cs typeface="Arial" panose="020B0604020202020204" pitchFamily="34" charset="0"/>
              </a:rPr>
              <a:t> by inflammation of the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abomasal</a:t>
            </a:r>
            <a:r>
              <a:rPr lang="en-US" sz="2400" dirty="0">
                <a:effectLst/>
                <a:latin typeface="Times New Roman" panose="02020603050405020304" pitchFamily="18" charset="0"/>
                <a:ea typeface="Calibri" panose="020F0502020204030204" pitchFamily="34" charset="0"/>
                <a:cs typeface="Arial" panose="020B0604020202020204" pitchFamily="34" charset="0"/>
              </a:rPr>
              <a:t> wall, toxemia, and a high mortality rate.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ETIOLOGY</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C.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septicum</a:t>
            </a:r>
            <a:r>
              <a:rPr lang="en-US" sz="2400" dirty="0">
                <a:effectLst/>
                <a:latin typeface="Times New Roman" panose="02020603050405020304" pitchFamily="18" charset="0"/>
                <a:ea typeface="Calibri" panose="020F0502020204030204" pitchFamily="34" charset="0"/>
                <a:cs typeface="Arial" panose="020B0604020202020204" pitchFamily="34" charset="0"/>
              </a:rPr>
              <a:t> is a common cause of malignant edema in animals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EPIDEMIOLOGY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Braxy occurs only in midwinter when there are heavy frosts and snow, and usually only in weaner and yearling sheep.</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C.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septicum</a:t>
            </a:r>
            <a:r>
              <a:rPr lang="en-US" sz="2400" dirty="0">
                <a:effectLst/>
                <a:latin typeface="Times New Roman" panose="02020603050405020304" pitchFamily="18" charset="0"/>
                <a:ea typeface="Calibri" panose="020F0502020204030204" pitchFamily="34" charset="0"/>
                <a:cs typeface="Arial" panose="020B0604020202020204" pitchFamily="34" charset="0"/>
              </a:rPr>
              <a:t> is a soil-borne organism and a normal inhabitant of the ovine intestinal tract.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In affected sheep the case–fatality rate is usually about 50%.</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1062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FF4EC9-F54D-C73D-AB12-FDE29AE90FFD}"/>
              </a:ext>
            </a:extLst>
          </p:cNvPr>
          <p:cNvSpPr>
            <a:spLocks noGrp="1"/>
          </p:cNvSpPr>
          <p:nvPr>
            <p:ph type="sldNum" sz="quarter" idx="12"/>
          </p:nvPr>
        </p:nvSpPr>
        <p:spPr/>
        <p:txBody>
          <a:bodyPr/>
          <a:lstStyle/>
          <a:p>
            <a:fld id="{DBA1B0FB-D917-4C8C-928F-313BD683BF39}" type="slidenum">
              <a:rPr lang="en-US" smtClean="0"/>
              <a:t>14</a:t>
            </a:fld>
            <a:endParaRPr lang="en-US"/>
          </a:p>
        </p:txBody>
      </p:sp>
      <p:sp>
        <p:nvSpPr>
          <p:cNvPr id="6" name="TextBox 5">
            <a:extLst>
              <a:ext uri="{FF2B5EF4-FFF2-40B4-BE49-F238E27FC236}">
                <a16:creationId xmlns:a16="http://schemas.microsoft.com/office/drawing/2014/main" id="{6C7C60B3-C898-6AAB-C373-82FBBA11C650}"/>
              </a:ext>
            </a:extLst>
          </p:cNvPr>
          <p:cNvSpPr txBox="1"/>
          <p:nvPr/>
        </p:nvSpPr>
        <p:spPr>
          <a:xfrm>
            <a:off x="314960" y="781581"/>
            <a:ext cx="11023600" cy="5326907"/>
          </a:xfrm>
          <a:prstGeom prst="rect">
            <a:avLst/>
          </a:prstGeom>
          <a:noFill/>
        </p:spPr>
        <p:txBody>
          <a:bodyPr wrap="square">
            <a:spAutoFit/>
          </a:bodyPr>
          <a:lstStyle/>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PATHOGENESIS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Presumably a primary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abomasitis</a:t>
            </a:r>
            <a:r>
              <a:rPr lang="en-US" sz="2400" dirty="0">
                <a:effectLst/>
                <a:latin typeface="Times New Roman" panose="02020603050405020304" pitchFamily="18" charset="0"/>
                <a:ea typeface="Calibri" panose="020F0502020204030204" pitchFamily="34" charset="0"/>
                <a:cs typeface="Arial" panose="020B0604020202020204" pitchFamily="34" charset="0"/>
              </a:rPr>
              <a:t>, associated with the ingestion of frozen grass or other feed, permits invasion by C.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septicum</a:t>
            </a:r>
            <a:r>
              <a:rPr lang="en-US" sz="2400" dirty="0">
                <a:effectLst/>
                <a:latin typeface="Times New Roman" panose="02020603050405020304" pitchFamily="18" charset="0"/>
                <a:ea typeface="Calibri" panose="020F0502020204030204" pitchFamily="34" charset="0"/>
                <a:cs typeface="Arial" panose="020B0604020202020204" pitchFamily="34" charset="0"/>
              </a:rPr>
              <a:t>, resulting in a fatal toxemia.</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CLINICAL FINDINGS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There is a sudden onset of illness with segregation from the group</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complete anorexia, depression, and high fever 42°C (107°F) or more).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The abdomen may be distended with gas, and there may be signs of abdominal pain.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The sheep becomes recumbent, comatose, and dies within a few hours of first becoming ill.</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42119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253204-7E39-0607-359B-0A26C008263B}"/>
              </a:ext>
            </a:extLst>
          </p:cNvPr>
          <p:cNvSpPr>
            <a:spLocks noGrp="1"/>
          </p:cNvSpPr>
          <p:nvPr>
            <p:ph type="sldNum" sz="quarter" idx="12"/>
          </p:nvPr>
        </p:nvSpPr>
        <p:spPr/>
        <p:txBody>
          <a:bodyPr/>
          <a:lstStyle/>
          <a:p>
            <a:fld id="{DBA1B0FB-D917-4C8C-928F-313BD683BF39}" type="slidenum">
              <a:rPr lang="en-US" smtClean="0"/>
              <a:t>15</a:t>
            </a:fld>
            <a:endParaRPr lang="en-US"/>
          </a:p>
        </p:txBody>
      </p:sp>
      <p:sp>
        <p:nvSpPr>
          <p:cNvPr id="6" name="TextBox 5">
            <a:extLst>
              <a:ext uri="{FF2B5EF4-FFF2-40B4-BE49-F238E27FC236}">
                <a16:creationId xmlns:a16="http://schemas.microsoft.com/office/drawing/2014/main" id="{99B25AA1-BF06-084F-1843-349BCB4F1BEF}"/>
              </a:ext>
            </a:extLst>
          </p:cNvPr>
          <p:cNvSpPr txBox="1"/>
          <p:nvPr/>
        </p:nvSpPr>
        <p:spPr>
          <a:xfrm>
            <a:off x="396240" y="464636"/>
            <a:ext cx="10871200" cy="5573129"/>
          </a:xfrm>
          <a:prstGeom prst="rect">
            <a:avLst/>
          </a:prstGeom>
          <a:noFill/>
        </p:spPr>
        <p:txBody>
          <a:bodyPr wrap="square">
            <a:spAutoFit/>
          </a:bodyPr>
          <a:lstStyle/>
          <a:p>
            <a:pPr>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DIFFERENTIAL DIAGNOSIS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Clinical diagnosis of braxy is difficult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TREATMENT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No treatment has been found to be of any value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CONTROL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Management of the flock is important. The sheep should be yarded at night and fed hay before being let out to the frosted pasture each morning.</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Vaccination with a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formalinkilled</a:t>
            </a:r>
            <a:r>
              <a:rPr lang="en-US" sz="2400" dirty="0">
                <a:effectLst/>
                <a:latin typeface="Times New Roman" panose="02020603050405020304" pitchFamily="18" charset="0"/>
                <a:ea typeface="Calibri" panose="020F0502020204030204" pitchFamily="34" charset="0"/>
                <a:cs typeface="Arial" panose="020B0604020202020204" pitchFamily="34" charset="0"/>
              </a:rPr>
              <a:t> whole culture of C.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septicum</a:t>
            </a:r>
            <a:r>
              <a:rPr lang="en-US" sz="2400" dirty="0">
                <a:effectLst/>
                <a:latin typeface="Times New Roman" panose="02020603050405020304" pitchFamily="18" charset="0"/>
                <a:ea typeface="Calibri" panose="020F0502020204030204" pitchFamily="34" charset="0"/>
                <a:cs typeface="Arial" panose="020B0604020202020204" pitchFamily="34" charset="0"/>
              </a:rPr>
              <a:t>, preferably two injections 2 weeks apart, is also an effective preventive.</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8368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p:txBody>
          <a:bodyPr/>
          <a:lstStyle/>
          <a:p>
            <a:r>
              <a:rPr lang="en-US" sz="8800" dirty="0">
                <a:latin typeface="Times New Roman" panose="02020603050405020304" pitchFamily="18" charset="0"/>
                <a:cs typeface="Times New Roman" panose="02020603050405020304" pitchFamily="18" charset="0"/>
              </a:rPr>
              <a:t>Thank You</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l="5" r="5"/>
          <a:stretch/>
        </p:blipFill>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l="5" r="5"/>
          <a:stretch/>
        </p:blipFill>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p:txBody>
          <a:bodyPr/>
          <a:lstStyle/>
          <a:p>
            <a:fld id="{DBA1B0FB-D917-4C8C-928F-313BD683BF39}" type="slidenum">
              <a:rPr lang="en-US" smtClean="0"/>
              <a:pPr/>
              <a:t>16</a:t>
            </a:fld>
            <a:endParaRPr lang="en-US"/>
          </a:p>
        </p:txBody>
      </p:sp>
    </p:spTree>
    <p:extLst>
      <p:ext uri="{BB962C8B-B14F-4D97-AF65-F5344CB8AC3E}">
        <p14:creationId xmlns:p14="http://schemas.microsoft.com/office/powerpoint/2010/main" val="324779884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23" b="23"/>
          <a:stretch/>
        </p:blipFill>
        <p:spPr>
          <a:xfrm>
            <a:off x="9642303" y="1175511"/>
            <a:ext cx="2258672" cy="2380489"/>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9152572" y="3668095"/>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2</a:t>
            </a:fld>
            <a:endParaRPr lang="en-US"/>
          </a:p>
        </p:txBody>
      </p:sp>
      <p:sp>
        <p:nvSpPr>
          <p:cNvPr id="17" name="TextBox 16">
            <a:extLst>
              <a:ext uri="{FF2B5EF4-FFF2-40B4-BE49-F238E27FC236}">
                <a16:creationId xmlns:a16="http://schemas.microsoft.com/office/drawing/2014/main" id="{A0971B40-5C0C-12B4-EA66-0D22D2969380}"/>
              </a:ext>
            </a:extLst>
          </p:cNvPr>
          <p:cNvSpPr txBox="1"/>
          <p:nvPr/>
        </p:nvSpPr>
        <p:spPr>
          <a:xfrm>
            <a:off x="139088" y="1249764"/>
            <a:ext cx="9503215" cy="2813719"/>
          </a:xfrm>
          <a:prstGeom prst="rect">
            <a:avLst/>
          </a:prstGeom>
          <a:noFill/>
        </p:spPr>
        <p:txBody>
          <a:bodyPr wrap="square">
            <a:spAutoFit/>
          </a:bodyPr>
          <a:lstStyle/>
          <a:p>
            <a:pPr algn="just">
              <a:lnSpc>
                <a:spcPct val="150000"/>
              </a:lnSpc>
              <a:spcAft>
                <a:spcPts val="800"/>
              </a:spcAft>
            </a:pPr>
            <a:r>
              <a:rPr lang="en-US" sz="2800" b="1" dirty="0">
                <a:effectLst/>
                <a:latin typeface="Times New Roman" panose="02020603050405020304" pitchFamily="18" charset="0"/>
                <a:ea typeface="Calibri" panose="020F0502020204030204" pitchFamily="34" charset="0"/>
                <a:cs typeface="Arial" panose="020B0604020202020204" pitchFamily="34" charset="0"/>
              </a:rPr>
              <a:t>ETIOLOGY</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800" dirty="0">
                <a:effectLst/>
                <a:latin typeface="Times New Roman" panose="02020603050405020304" pitchFamily="18" charset="0"/>
                <a:ea typeface="Calibri" panose="020F0502020204030204" pitchFamily="34" charset="0"/>
                <a:cs typeface="Arial" panose="020B0604020202020204" pitchFamily="34" charset="0"/>
              </a:rPr>
              <a:t> C.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novyi</a:t>
            </a:r>
            <a:r>
              <a:rPr lang="en-US" sz="2800" dirty="0">
                <a:effectLst/>
                <a:latin typeface="Times New Roman" panose="02020603050405020304" pitchFamily="18" charset="0"/>
                <a:ea typeface="Calibri" panose="020F0502020204030204" pitchFamily="34" charset="0"/>
                <a:cs typeface="Arial" panose="020B0604020202020204" pitchFamily="34" charset="0"/>
              </a:rPr>
              <a:t>, type B. Spores of C.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novyi</a:t>
            </a:r>
            <a:r>
              <a:rPr lang="en-US" sz="2800" dirty="0">
                <a:effectLst/>
                <a:latin typeface="Times New Roman" panose="02020603050405020304" pitchFamily="18" charset="0"/>
                <a:ea typeface="Calibri" panose="020F0502020204030204" pitchFamily="34" charset="0"/>
                <a:cs typeface="Arial" panose="020B0604020202020204" pitchFamily="34" charset="0"/>
              </a:rPr>
              <a:t> are resident in soil and may be present in the liver of normal animals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800" dirty="0">
                <a:effectLst/>
                <a:latin typeface="Times New Roman" panose="02020603050405020304" pitchFamily="18" charset="0"/>
                <a:ea typeface="Calibri" panose="020F0502020204030204" pitchFamily="34" charset="0"/>
                <a:cs typeface="Arial" panose="020B0604020202020204" pitchFamily="34" charset="0"/>
              </a:rPr>
              <a:t>Affecting sheep and cattle and rarely pigs and horses.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323486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E89326-3F3B-5C72-34DA-A45F47665471}"/>
              </a:ext>
            </a:extLst>
          </p:cNvPr>
          <p:cNvSpPr>
            <a:spLocks noGrp="1"/>
          </p:cNvSpPr>
          <p:nvPr>
            <p:ph type="sldNum" sz="quarter" idx="12"/>
          </p:nvPr>
        </p:nvSpPr>
        <p:spPr/>
        <p:txBody>
          <a:bodyPr/>
          <a:lstStyle/>
          <a:p>
            <a:fld id="{DBA1B0FB-D917-4C8C-928F-313BD683BF39}" type="slidenum">
              <a:rPr lang="en-US" smtClean="0"/>
              <a:t>3</a:t>
            </a:fld>
            <a:endParaRPr lang="en-US"/>
          </a:p>
        </p:txBody>
      </p:sp>
      <p:sp>
        <p:nvSpPr>
          <p:cNvPr id="5" name="Rectangle: Rounded Corners 4">
            <a:extLst>
              <a:ext uri="{FF2B5EF4-FFF2-40B4-BE49-F238E27FC236}">
                <a16:creationId xmlns:a16="http://schemas.microsoft.com/office/drawing/2014/main" id="{8459C5E6-FAA4-27A5-9E54-BE84EECC4334}"/>
              </a:ext>
            </a:extLst>
          </p:cNvPr>
          <p:cNvSpPr/>
          <p:nvPr/>
        </p:nvSpPr>
        <p:spPr>
          <a:xfrm>
            <a:off x="1318260" y="1381760"/>
            <a:ext cx="3119120" cy="1757680"/>
          </a:xfrm>
          <a:prstGeom prst="roundRect">
            <a:avLst/>
          </a:prstGeom>
          <a:solidFill>
            <a:schemeClr val="accent2">
              <a:lumMod val="75000"/>
            </a:schemeClr>
          </a:solidFill>
          <a:ln w="57150">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Spores of f C. </a:t>
            </a:r>
            <a:r>
              <a:rPr lang="en-US" sz="2400" dirty="0" err="1">
                <a:latin typeface="Times New Roman" panose="02020603050405020304" pitchFamily="18" charset="0"/>
                <a:cs typeface="Times New Roman" panose="02020603050405020304" pitchFamily="18" charset="0"/>
              </a:rPr>
              <a:t>novyi</a:t>
            </a:r>
            <a:r>
              <a:rPr lang="en-US" sz="2400" dirty="0">
                <a:latin typeface="Times New Roman" panose="02020603050405020304" pitchFamily="18" charset="0"/>
                <a:cs typeface="Times New Roman" panose="02020603050405020304" pitchFamily="18" charset="0"/>
              </a:rPr>
              <a:t> are ingested and carried to the liver in the lymphatic system</a:t>
            </a:r>
          </a:p>
        </p:txBody>
      </p:sp>
      <p:sp>
        <p:nvSpPr>
          <p:cNvPr id="6" name="Rectangle: Rounded Corners 5">
            <a:extLst>
              <a:ext uri="{FF2B5EF4-FFF2-40B4-BE49-F238E27FC236}">
                <a16:creationId xmlns:a16="http://schemas.microsoft.com/office/drawing/2014/main" id="{E4630456-B83C-6049-D8A3-9A8269921848}"/>
              </a:ext>
            </a:extLst>
          </p:cNvPr>
          <p:cNvSpPr/>
          <p:nvPr/>
        </p:nvSpPr>
        <p:spPr>
          <a:xfrm>
            <a:off x="264160" y="196972"/>
            <a:ext cx="2875280" cy="805484"/>
          </a:xfrm>
          <a:prstGeom prst="roundRect">
            <a:avLst/>
          </a:prstGeom>
          <a:solidFill>
            <a:schemeClr val="accent2">
              <a:lumMod val="75000"/>
            </a:schemeClr>
          </a:solidFill>
          <a:ln w="57150">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Pathogenesis</a:t>
            </a:r>
            <a:r>
              <a:rPr lang="en-US" dirty="0"/>
              <a:t> </a:t>
            </a:r>
          </a:p>
        </p:txBody>
      </p:sp>
      <p:sp>
        <p:nvSpPr>
          <p:cNvPr id="7" name="Arrow: Right 6">
            <a:extLst>
              <a:ext uri="{FF2B5EF4-FFF2-40B4-BE49-F238E27FC236}">
                <a16:creationId xmlns:a16="http://schemas.microsoft.com/office/drawing/2014/main" id="{F61E7EB6-2640-A526-0F88-B8E92F284C51}"/>
              </a:ext>
            </a:extLst>
          </p:cNvPr>
          <p:cNvSpPr/>
          <p:nvPr/>
        </p:nvSpPr>
        <p:spPr>
          <a:xfrm>
            <a:off x="4437380" y="1711960"/>
            <a:ext cx="1290320" cy="1097280"/>
          </a:xfrm>
          <a:prstGeom prst="rightArrow">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EAE2DF2-1962-3638-B122-94EB1EA9F3EA}"/>
              </a:ext>
            </a:extLst>
          </p:cNvPr>
          <p:cNvSpPr/>
          <p:nvPr/>
        </p:nvSpPr>
        <p:spPr>
          <a:xfrm>
            <a:off x="1005840" y="3718561"/>
            <a:ext cx="4269739" cy="2741929"/>
          </a:xfrm>
          <a:prstGeom prst="roundRect">
            <a:avLst/>
          </a:prstGeom>
          <a:solidFill>
            <a:schemeClr val="accent2">
              <a:lumMod val="75000"/>
            </a:schemeClr>
          </a:solidFill>
          <a:ln w="57150">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Causes local liver necrosis and more diffuse damage to the vascular system.</a:t>
            </a:r>
          </a:p>
          <a:p>
            <a:pPr algn="ctr"/>
            <a:r>
              <a:rPr lang="en-US" sz="2400" dirty="0">
                <a:latin typeface="Times New Roman" panose="02020603050405020304" pitchFamily="18" charset="0"/>
                <a:cs typeface="Times New Roman" panose="02020603050405020304" pitchFamily="18" charset="0"/>
              </a:rPr>
              <a:t>The nervous signs caused by this general vascular disturbance or by a specific neurotoxin.</a:t>
            </a:r>
          </a:p>
        </p:txBody>
      </p:sp>
      <p:sp>
        <p:nvSpPr>
          <p:cNvPr id="9" name="Rectangle: Rounded Corners 8">
            <a:extLst>
              <a:ext uri="{FF2B5EF4-FFF2-40B4-BE49-F238E27FC236}">
                <a16:creationId xmlns:a16="http://schemas.microsoft.com/office/drawing/2014/main" id="{00F8A309-7DE4-3E19-2CD6-35BD5A3047D3}"/>
              </a:ext>
            </a:extLst>
          </p:cNvPr>
          <p:cNvSpPr/>
          <p:nvPr/>
        </p:nvSpPr>
        <p:spPr>
          <a:xfrm>
            <a:off x="5727700" y="1305560"/>
            <a:ext cx="4312920" cy="1910080"/>
          </a:xfrm>
          <a:prstGeom prst="roundRect">
            <a:avLst/>
          </a:prstGeom>
          <a:solidFill>
            <a:schemeClr val="accent2">
              <a:lumMod val="75000"/>
            </a:schemeClr>
          </a:solidFill>
          <a:ln w="57150">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Under local anaerobic conditions, such as occur in the liver when migrating flukes cause severe tissue destruction</a:t>
            </a:r>
          </a:p>
        </p:txBody>
      </p:sp>
      <p:sp>
        <p:nvSpPr>
          <p:cNvPr id="10" name="Rectangle: Rounded Corners 9">
            <a:extLst>
              <a:ext uri="{FF2B5EF4-FFF2-40B4-BE49-F238E27FC236}">
                <a16:creationId xmlns:a16="http://schemas.microsoft.com/office/drawing/2014/main" id="{A31C33B1-4E34-F050-8ED5-5F1E9E964396}"/>
              </a:ext>
            </a:extLst>
          </p:cNvPr>
          <p:cNvSpPr/>
          <p:nvPr/>
        </p:nvSpPr>
        <p:spPr>
          <a:xfrm>
            <a:off x="6421120" y="4301490"/>
            <a:ext cx="3698240" cy="2159000"/>
          </a:xfrm>
          <a:prstGeom prst="roundRect">
            <a:avLst/>
          </a:prstGeom>
          <a:solidFill>
            <a:schemeClr val="accent2">
              <a:lumMod val="75000"/>
            </a:schemeClr>
          </a:solidFill>
          <a:ln w="57150">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The organisms already present in the liver proliferate, liberating α-toxin, which is </a:t>
            </a:r>
            <a:r>
              <a:rPr lang="en-US" sz="2400" dirty="0" err="1">
                <a:latin typeface="Times New Roman" panose="02020603050405020304" pitchFamily="18" charset="0"/>
                <a:cs typeface="Times New Roman" panose="02020603050405020304" pitchFamily="18" charset="0"/>
              </a:rPr>
              <a:t>necrotoxic</a:t>
            </a:r>
            <a:r>
              <a:rPr lang="en-US" sz="2400" dirty="0">
                <a:latin typeface="Times New Roman" panose="02020603050405020304" pitchFamily="18" charset="0"/>
                <a:cs typeface="Times New Roman" panose="02020603050405020304" pitchFamily="18" charset="0"/>
              </a:rPr>
              <a:t>.</a:t>
            </a:r>
          </a:p>
        </p:txBody>
      </p:sp>
      <p:sp>
        <p:nvSpPr>
          <p:cNvPr id="11" name="Arrow: Right 10">
            <a:extLst>
              <a:ext uri="{FF2B5EF4-FFF2-40B4-BE49-F238E27FC236}">
                <a16:creationId xmlns:a16="http://schemas.microsoft.com/office/drawing/2014/main" id="{6A93E9F4-D12E-27F6-7AC6-74230BE88CFB}"/>
              </a:ext>
            </a:extLst>
          </p:cNvPr>
          <p:cNvSpPr/>
          <p:nvPr/>
        </p:nvSpPr>
        <p:spPr>
          <a:xfrm rot="5400000">
            <a:off x="7335520" y="3204210"/>
            <a:ext cx="1097280" cy="1097280"/>
          </a:xfrm>
          <a:prstGeom prst="rightArrow">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BA07D05-891F-CD8C-E419-8BC819711332}"/>
              </a:ext>
            </a:extLst>
          </p:cNvPr>
          <p:cNvSpPr/>
          <p:nvPr/>
        </p:nvSpPr>
        <p:spPr>
          <a:xfrm rot="10800000">
            <a:off x="5323840" y="4832350"/>
            <a:ext cx="1097280" cy="1097280"/>
          </a:xfrm>
          <a:prstGeom prst="rightArrow">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54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heel(1)">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heel(1)">
                                      <p:cBhvr>
                                        <p:cTn id="5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B36AE9-06F8-0B82-6003-E6D75DF5CF3F}"/>
              </a:ext>
            </a:extLst>
          </p:cNvPr>
          <p:cNvSpPr>
            <a:spLocks noGrp="1"/>
          </p:cNvSpPr>
          <p:nvPr>
            <p:ph type="sldNum" sz="quarter" idx="12"/>
          </p:nvPr>
        </p:nvSpPr>
        <p:spPr/>
        <p:txBody>
          <a:bodyPr/>
          <a:lstStyle/>
          <a:p>
            <a:fld id="{DBA1B0FB-D917-4C8C-928F-313BD683BF39}" type="slidenum">
              <a:rPr lang="en-US" smtClean="0"/>
              <a:t>4</a:t>
            </a:fld>
            <a:endParaRPr lang="en-US"/>
          </a:p>
        </p:txBody>
      </p:sp>
      <p:sp>
        <p:nvSpPr>
          <p:cNvPr id="6" name="TextBox 5">
            <a:extLst>
              <a:ext uri="{FF2B5EF4-FFF2-40B4-BE49-F238E27FC236}">
                <a16:creationId xmlns:a16="http://schemas.microsoft.com/office/drawing/2014/main" id="{02F9555F-1299-D0B0-89B1-1EC1E92AE4E4}"/>
              </a:ext>
            </a:extLst>
          </p:cNvPr>
          <p:cNvSpPr txBox="1"/>
          <p:nvPr/>
        </p:nvSpPr>
        <p:spPr>
          <a:xfrm>
            <a:off x="447040" y="679572"/>
            <a:ext cx="11562080" cy="3008324"/>
          </a:xfrm>
          <a:prstGeom prst="rect">
            <a:avLst/>
          </a:prstGeom>
          <a:noFill/>
        </p:spPr>
        <p:txBody>
          <a:bodyPr wrap="square">
            <a:spAutoFit/>
          </a:bodyPr>
          <a:lstStyle/>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CLINICAL FINDINGS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i="1" dirty="0">
                <a:effectLst/>
                <a:latin typeface="Times New Roman" panose="02020603050405020304" pitchFamily="18" charset="0"/>
                <a:ea typeface="Calibri" panose="020F0502020204030204" pitchFamily="34" charset="0"/>
                <a:cs typeface="Arial" panose="020B0604020202020204" pitchFamily="34" charset="0"/>
              </a:rPr>
              <a:t> Sheep Affected sheep commonly die during the night and are found dead without having exhibited any previous signs of illness.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i="1" dirty="0">
                <a:effectLst/>
                <a:latin typeface="Times New Roman" panose="02020603050405020304" pitchFamily="18" charset="0"/>
                <a:ea typeface="Calibri" panose="020F0502020204030204" pitchFamily="34" charset="0"/>
                <a:cs typeface="Arial" panose="020B0604020202020204" pitchFamily="34" charset="0"/>
              </a:rPr>
              <a:t>Cattle Clinical findings are the same in cattle as in sheep but the course is longer, with the illness lasting for 1 to 2 days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9687CC2-8673-0650-F99D-D001B6459212}"/>
              </a:ext>
            </a:extLst>
          </p:cNvPr>
          <p:cNvSpPr txBox="1"/>
          <p:nvPr/>
        </p:nvSpPr>
        <p:spPr>
          <a:xfrm>
            <a:off x="447040" y="4184870"/>
            <a:ext cx="11562080" cy="1797736"/>
          </a:xfrm>
          <a:prstGeom prst="rect">
            <a:avLst/>
          </a:prstGeom>
          <a:noFill/>
        </p:spPr>
        <p:txBody>
          <a:bodyPr wrap="square">
            <a:spAutoFit/>
          </a:bodyPr>
          <a:lstStyle/>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Necropsy</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Findings Rapid autolysis, engorgement of subcutaneous vessels with edema; liver has small areas of yellow-colored necrosis surrounded by a zone of hyperemia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642038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F94C23-0E30-B9CD-A681-865283184F49}"/>
              </a:ext>
            </a:extLst>
          </p:cNvPr>
          <p:cNvSpPr>
            <a:spLocks noGrp="1"/>
          </p:cNvSpPr>
          <p:nvPr>
            <p:ph type="sldNum" sz="quarter" idx="12"/>
          </p:nvPr>
        </p:nvSpPr>
        <p:spPr/>
        <p:txBody>
          <a:bodyPr/>
          <a:lstStyle/>
          <a:p>
            <a:fld id="{DBA1B0FB-D917-4C8C-928F-313BD683BF39}" type="slidenum">
              <a:rPr lang="en-US" smtClean="0"/>
              <a:t>5</a:t>
            </a:fld>
            <a:endParaRPr lang="en-US"/>
          </a:p>
        </p:txBody>
      </p:sp>
      <p:sp>
        <p:nvSpPr>
          <p:cNvPr id="6" name="TextBox 5">
            <a:extLst>
              <a:ext uri="{FF2B5EF4-FFF2-40B4-BE49-F238E27FC236}">
                <a16:creationId xmlns:a16="http://schemas.microsoft.com/office/drawing/2014/main" id="{D11C862A-E695-4CFC-85D5-7BB3D4D8822C}"/>
              </a:ext>
            </a:extLst>
          </p:cNvPr>
          <p:cNvSpPr txBox="1"/>
          <p:nvPr/>
        </p:nvSpPr>
        <p:spPr>
          <a:xfrm>
            <a:off x="304800" y="679572"/>
            <a:ext cx="11440160" cy="5080686"/>
          </a:xfrm>
          <a:prstGeom prst="rect">
            <a:avLst/>
          </a:prstGeom>
          <a:noFill/>
        </p:spPr>
        <p:txBody>
          <a:bodyPr wrap="square">
            <a:spAutoFit/>
          </a:bodyPr>
          <a:lstStyle/>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Diagnostic confirmation</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Isolation of C.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novyi</a:t>
            </a:r>
            <a:r>
              <a:rPr lang="en-US" sz="2400" dirty="0">
                <a:effectLst/>
                <a:latin typeface="Times New Roman" panose="02020603050405020304" pitchFamily="18" charset="0"/>
                <a:ea typeface="Calibri" panose="020F0502020204030204" pitchFamily="34" charset="0"/>
                <a:cs typeface="Arial" panose="020B0604020202020204" pitchFamily="34" charset="0"/>
              </a:rPr>
              <a:t> in the typical liver lesion; fluorescent antibody staining identifies C.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novyi</a:t>
            </a:r>
            <a:r>
              <a:rPr lang="en-US" sz="2400" dirty="0">
                <a:effectLst/>
                <a:latin typeface="Times New Roman" panose="02020603050405020304" pitchFamily="18" charset="0"/>
                <a:ea typeface="Calibri" panose="020F0502020204030204" pitchFamily="34" charset="0"/>
                <a:cs typeface="Arial" panose="020B0604020202020204" pitchFamily="34" charset="0"/>
              </a:rPr>
              <a:t> but not the type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Treatment</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Penicillin G sodium/potassium (40,000 IU/kg IV every 6–8 h) (R-2)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Control</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Clostridium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novyi</a:t>
            </a:r>
            <a:r>
              <a:rPr lang="en-US" sz="2400" dirty="0">
                <a:effectLst/>
                <a:latin typeface="Times New Roman" panose="02020603050405020304" pitchFamily="18" charset="0"/>
                <a:ea typeface="Calibri" panose="020F0502020204030204" pitchFamily="34" charset="0"/>
                <a:cs typeface="Arial" panose="020B0604020202020204" pitchFamily="34" charset="0"/>
              </a:rPr>
              <a:t> type B α-toxoid vaccine</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531724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DFE2-23E9-8206-1E53-4C21D94F0FB5}"/>
              </a:ext>
            </a:extLst>
          </p:cNvPr>
          <p:cNvSpPr>
            <a:spLocks noGrp="1"/>
          </p:cNvSpPr>
          <p:nvPr>
            <p:ph type="title"/>
          </p:nvPr>
        </p:nvSpPr>
        <p:spPr>
          <a:xfrm>
            <a:off x="402271" y="572343"/>
            <a:ext cx="7390449" cy="431202"/>
          </a:xfrm>
        </p:spPr>
        <p:txBody>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Bacillary Hemoglobinuria (Red Water Disease)</a:t>
            </a:r>
            <a:br>
              <a:rPr lang="en-US" sz="2400" dirty="0">
                <a:effectLst/>
                <a:latin typeface="Calibri" panose="020F0502020204030204" pitchFamily="34" charset="0"/>
                <a:ea typeface="Calibri" panose="020F0502020204030204" pitchFamily="34" charset="0"/>
                <a:cs typeface="Arial" panose="020B0604020202020204" pitchFamily="34" charset="0"/>
              </a:rPr>
            </a:br>
            <a:endParaRPr lang="en-US" sz="2400" dirty="0"/>
          </a:p>
        </p:txBody>
      </p:sp>
      <p:sp>
        <p:nvSpPr>
          <p:cNvPr id="5" name="Slide Number Placeholder 4">
            <a:extLst>
              <a:ext uri="{FF2B5EF4-FFF2-40B4-BE49-F238E27FC236}">
                <a16:creationId xmlns:a16="http://schemas.microsoft.com/office/drawing/2014/main" id="{67EE5813-D794-A6D4-9A0B-2060D73107A0}"/>
              </a:ext>
            </a:extLst>
          </p:cNvPr>
          <p:cNvSpPr>
            <a:spLocks noGrp="1"/>
          </p:cNvSpPr>
          <p:nvPr>
            <p:ph type="sldNum" sz="quarter" idx="12"/>
          </p:nvPr>
        </p:nvSpPr>
        <p:spPr/>
        <p:txBody>
          <a:bodyPr/>
          <a:lstStyle/>
          <a:p>
            <a:fld id="{DBA1B0FB-D917-4C8C-928F-313BD683BF39}" type="slidenum">
              <a:rPr lang="en-US" smtClean="0"/>
              <a:pPr/>
              <a:t>6</a:t>
            </a:fld>
            <a:endParaRPr lang="en-US"/>
          </a:p>
        </p:txBody>
      </p:sp>
      <p:sp>
        <p:nvSpPr>
          <p:cNvPr id="7" name="TextBox 6">
            <a:extLst>
              <a:ext uri="{FF2B5EF4-FFF2-40B4-BE49-F238E27FC236}">
                <a16:creationId xmlns:a16="http://schemas.microsoft.com/office/drawing/2014/main" id="{4D1FF9E3-3170-5F89-39F1-7236D06BECFB}"/>
              </a:ext>
            </a:extLst>
          </p:cNvPr>
          <p:cNvSpPr txBox="1"/>
          <p:nvPr/>
        </p:nvSpPr>
        <p:spPr>
          <a:xfrm>
            <a:off x="609600" y="1596543"/>
            <a:ext cx="10759440" cy="4321504"/>
          </a:xfrm>
          <a:prstGeom prst="rect">
            <a:avLst/>
          </a:prstGeom>
          <a:noFill/>
        </p:spPr>
        <p:txBody>
          <a:bodyPr wrap="square">
            <a:spAutoFit/>
          </a:bodyPr>
          <a:lstStyle/>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Etiology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Clostridium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haemolyticum</a:t>
            </a:r>
            <a:r>
              <a:rPr lang="en-US" sz="2400" dirty="0">
                <a:effectLst/>
                <a:latin typeface="Times New Roman" panose="02020603050405020304" pitchFamily="18" charset="0"/>
                <a:ea typeface="Calibri" panose="020F0502020204030204" pitchFamily="34" charset="0"/>
                <a:cs typeface="Arial" panose="020B0604020202020204" pitchFamily="34" charset="0"/>
              </a:rPr>
              <a:t>, which is a soil-borne anaerobe, produces phospholipase C (β-toxin) with strong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necrotoxic</a:t>
            </a:r>
            <a:r>
              <a:rPr lang="en-US" sz="2400" dirty="0">
                <a:effectLst/>
                <a:latin typeface="Times New Roman" panose="02020603050405020304" pitchFamily="18" charset="0"/>
                <a:ea typeface="Calibri" panose="020F0502020204030204" pitchFamily="34" charset="0"/>
                <a:cs typeface="Arial" panose="020B0604020202020204" pitchFamily="34" charset="0"/>
              </a:rPr>
              <a:t> and hemolytic activity.</a:t>
            </a:r>
          </a:p>
          <a:p>
            <a:pPr algn="just">
              <a:lnSpc>
                <a:spcPct val="150000"/>
              </a:lnSpc>
              <a:spcAft>
                <a:spcPts val="8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Epidemiology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In cattle and sheep occurs in summer and autumn in endemic areas, which are usually irrigated or sub irrigated fields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80665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A9816E-7898-63EC-E2EE-83D46125D48A}"/>
              </a:ext>
            </a:extLst>
          </p:cNvPr>
          <p:cNvSpPr>
            <a:spLocks noGrp="1"/>
          </p:cNvSpPr>
          <p:nvPr>
            <p:ph type="sldNum" sz="quarter" idx="12"/>
          </p:nvPr>
        </p:nvSpPr>
        <p:spPr>
          <a:xfrm>
            <a:off x="10352540" y="295729"/>
            <a:ext cx="838199" cy="628831"/>
          </a:xfrm>
        </p:spPr>
        <p:txBody>
          <a:bodyPr/>
          <a:lstStyle/>
          <a:p>
            <a:fld id="{DBA1B0FB-D917-4C8C-928F-313BD683BF39}" type="slidenum">
              <a:rPr lang="en-US" smtClean="0"/>
              <a:t>7</a:t>
            </a:fld>
            <a:endParaRPr lang="en-US"/>
          </a:p>
        </p:txBody>
      </p:sp>
      <p:sp>
        <p:nvSpPr>
          <p:cNvPr id="3" name="TextBox 2">
            <a:extLst>
              <a:ext uri="{FF2B5EF4-FFF2-40B4-BE49-F238E27FC236}">
                <a16:creationId xmlns:a16="http://schemas.microsoft.com/office/drawing/2014/main" id="{D6A82D74-B50F-4CB8-7E55-E7CCF5F29C26}"/>
              </a:ext>
            </a:extLst>
          </p:cNvPr>
          <p:cNvSpPr txBox="1"/>
          <p:nvPr/>
        </p:nvSpPr>
        <p:spPr>
          <a:xfrm>
            <a:off x="477520" y="371795"/>
            <a:ext cx="2265680" cy="461665"/>
          </a:xfrm>
          <a:prstGeom prst="rect">
            <a:avLst/>
          </a:prstGeom>
          <a:noFill/>
        </p:spPr>
        <p:txBody>
          <a:bodyPr wrap="square">
            <a:spAutoFit/>
          </a:bodyPr>
          <a:lstStyle/>
          <a:p>
            <a:r>
              <a:rPr lang="en-US" sz="2400" b="1" dirty="0">
                <a:effectLst/>
                <a:latin typeface="Times New Roman" panose="02020603050405020304" pitchFamily="18" charset="0"/>
                <a:ea typeface="Calibri" panose="020F0502020204030204" pitchFamily="34" charset="0"/>
              </a:rPr>
              <a:t>Pathogenesis </a:t>
            </a:r>
            <a:endParaRPr lang="en-US" sz="2400" dirty="0"/>
          </a:p>
        </p:txBody>
      </p:sp>
      <p:sp>
        <p:nvSpPr>
          <p:cNvPr id="5" name="Rectangle: Rounded Corners 4">
            <a:extLst>
              <a:ext uri="{FF2B5EF4-FFF2-40B4-BE49-F238E27FC236}">
                <a16:creationId xmlns:a16="http://schemas.microsoft.com/office/drawing/2014/main" id="{07D92CF9-A3BC-F113-DF57-65AC7EBA293F}"/>
              </a:ext>
            </a:extLst>
          </p:cNvPr>
          <p:cNvSpPr/>
          <p:nvPr/>
        </p:nvSpPr>
        <p:spPr>
          <a:xfrm>
            <a:off x="238760" y="924560"/>
            <a:ext cx="3804920" cy="1737360"/>
          </a:xfrm>
          <a:prstGeom prst="roundRect">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The invasion occurs from the alimentary tract after ingestion of contaminated material. As in black disease of sheep, the bacteria are carried to the liver</a:t>
            </a:r>
          </a:p>
        </p:txBody>
      </p:sp>
      <p:sp>
        <p:nvSpPr>
          <p:cNvPr id="6" name="Arrow: Right 5">
            <a:extLst>
              <a:ext uri="{FF2B5EF4-FFF2-40B4-BE49-F238E27FC236}">
                <a16:creationId xmlns:a16="http://schemas.microsoft.com/office/drawing/2014/main" id="{BE5FB854-CAE8-FA7F-4AE9-292B1739D826}"/>
              </a:ext>
            </a:extLst>
          </p:cNvPr>
          <p:cNvSpPr/>
          <p:nvPr/>
        </p:nvSpPr>
        <p:spPr>
          <a:xfrm>
            <a:off x="4043680" y="1330960"/>
            <a:ext cx="782320" cy="924560"/>
          </a:xfrm>
          <a:prstGeom prst="rightArrow">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04100545-CB0E-FF77-142E-EE5361CEC492}"/>
              </a:ext>
            </a:extLst>
          </p:cNvPr>
          <p:cNvSpPr/>
          <p:nvPr/>
        </p:nvSpPr>
        <p:spPr>
          <a:xfrm>
            <a:off x="4818006" y="952500"/>
            <a:ext cx="3119122" cy="1737360"/>
          </a:xfrm>
          <a:prstGeom prst="roundRect">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Caused damage to the parenchyma  of the liver and the resulting hypoxia create  conditions suitable for their proliferation</a:t>
            </a:r>
          </a:p>
        </p:txBody>
      </p:sp>
      <p:sp>
        <p:nvSpPr>
          <p:cNvPr id="8" name="Arrow: Right 7">
            <a:extLst>
              <a:ext uri="{FF2B5EF4-FFF2-40B4-BE49-F238E27FC236}">
                <a16:creationId xmlns:a16="http://schemas.microsoft.com/office/drawing/2014/main" id="{22DABB86-AFD3-3B50-6CD2-F7BAB0EBB1E8}"/>
              </a:ext>
            </a:extLst>
          </p:cNvPr>
          <p:cNvSpPr/>
          <p:nvPr/>
        </p:nvSpPr>
        <p:spPr>
          <a:xfrm>
            <a:off x="7973188" y="1330960"/>
            <a:ext cx="782320" cy="924560"/>
          </a:xfrm>
          <a:prstGeom prst="rightArrow">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A4E3F1E-5A39-C055-312A-A77097B993AC}"/>
              </a:ext>
            </a:extLst>
          </p:cNvPr>
          <p:cNvSpPr/>
          <p:nvPr/>
        </p:nvSpPr>
        <p:spPr>
          <a:xfrm>
            <a:off x="8834118" y="924560"/>
            <a:ext cx="3119122" cy="3261360"/>
          </a:xfrm>
          <a:prstGeom prst="roundRect">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Migrating flukes are thought to be predisposed to clinical disease by leading to liver necrosis and the establishment of anaerobic conditions in the liver that will lead to the multiplication of the bacteria </a:t>
            </a:r>
          </a:p>
        </p:txBody>
      </p:sp>
      <p:sp>
        <p:nvSpPr>
          <p:cNvPr id="10" name="Arrow: Right 9">
            <a:extLst>
              <a:ext uri="{FF2B5EF4-FFF2-40B4-BE49-F238E27FC236}">
                <a16:creationId xmlns:a16="http://schemas.microsoft.com/office/drawing/2014/main" id="{0677B5F8-A641-B63E-0376-10E444585B79}"/>
              </a:ext>
            </a:extLst>
          </p:cNvPr>
          <p:cNvSpPr/>
          <p:nvPr/>
        </p:nvSpPr>
        <p:spPr>
          <a:xfrm rot="10800000">
            <a:off x="8023733" y="3098800"/>
            <a:ext cx="782320" cy="924560"/>
          </a:xfrm>
          <a:prstGeom prst="rightArrow">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23479BD-C7F7-A7FD-9371-42DF0630DF30}"/>
              </a:ext>
            </a:extLst>
          </p:cNvPr>
          <p:cNvSpPr/>
          <p:nvPr/>
        </p:nvSpPr>
        <p:spPr>
          <a:xfrm>
            <a:off x="4904611" y="2971800"/>
            <a:ext cx="3119122" cy="1737360"/>
          </a:xfrm>
          <a:prstGeom prst="roundRect">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cs typeface="Times New Roman" panose="02020603050405020304" pitchFamily="18" charset="0"/>
              </a:rPr>
              <a:t>haemolyticum</a:t>
            </a:r>
            <a:r>
              <a:rPr lang="en-US" sz="2000" dirty="0">
                <a:latin typeface="Times New Roman" panose="02020603050405020304" pitchFamily="18" charset="0"/>
                <a:cs typeface="Times New Roman" panose="02020603050405020304" pitchFamily="18" charset="0"/>
              </a:rPr>
              <a:t> returns to its vegetative state in an anaerobic environment and replicates, it also produces phospholipase C (β-toxin).</a:t>
            </a:r>
          </a:p>
        </p:txBody>
      </p:sp>
      <p:sp>
        <p:nvSpPr>
          <p:cNvPr id="12" name="Arrow: Right 11">
            <a:extLst>
              <a:ext uri="{FF2B5EF4-FFF2-40B4-BE49-F238E27FC236}">
                <a16:creationId xmlns:a16="http://schemas.microsoft.com/office/drawing/2014/main" id="{5705E2E2-97F7-0ECD-7AA7-E9A45E62D02D}"/>
              </a:ext>
            </a:extLst>
          </p:cNvPr>
          <p:cNvSpPr/>
          <p:nvPr/>
        </p:nvSpPr>
        <p:spPr>
          <a:xfrm rot="10800000">
            <a:off x="4122291" y="3159760"/>
            <a:ext cx="782320" cy="924560"/>
          </a:xfrm>
          <a:prstGeom prst="rightArrow">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808FC7D-6B5F-4E03-3CE9-B0AB5AEF80EE}"/>
              </a:ext>
            </a:extLst>
          </p:cNvPr>
          <p:cNvSpPr/>
          <p:nvPr/>
        </p:nvSpPr>
        <p:spPr>
          <a:xfrm>
            <a:off x="731520" y="2971800"/>
            <a:ext cx="3390770" cy="2961640"/>
          </a:xfrm>
          <a:prstGeom prst="roundRect">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This β-toxin causes hemolysis, necrosis of hepatocytes, and damage to capillary endothelium, all of which lead to hemoglobinuria and loss of vascular fluid into tissues and serous cavities.</a:t>
            </a:r>
          </a:p>
        </p:txBody>
      </p:sp>
      <p:sp>
        <p:nvSpPr>
          <p:cNvPr id="14" name="Arrow: Right 13">
            <a:extLst>
              <a:ext uri="{FF2B5EF4-FFF2-40B4-BE49-F238E27FC236}">
                <a16:creationId xmlns:a16="http://schemas.microsoft.com/office/drawing/2014/main" id="{DFBBE848-0CDA-D743-EA8A-C623B3DE359B}"/>
              </a:ext>
            </a:extLst>
          </p:cNvPr>
          <p:cNvSpPr/>
          <p:nvPr/>
        </p:nvSpPr>
        <p:spPr>
          <a:xfrm>
            <a:off x="4122290" y="4859020"/>
            <a:ext cx="782320" cy="924560"/>
          </a:xfrm>
          <a:prstGeom prst="rightArrow">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7065907-2D43-8988-A9F7-2FAD92F983A5}"/>
              </a:ext>
            </a:extLst>
          </p:cNvPr>
          <p:cNvSpPr/>
          <p:nvPr/>
        </p:nvSpPr>
        <p:spPr>
          <a:xfrm>
            <a:off x="4950590" y="5006340"/>
            <a:ext cx="5189090" cy="1384300"/>
          </a:xfrm>
          <a:prstGeom prst="roundRect">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The development of an organized thrombus in a subterminal branch of the portal vein produces the large anemic infarct that is characteristic of the disease</a:t>
            </a:r>
          </a:p>
        </p:txBody>
      </p:sp>
    </p:spTree>
    <p:extLst>
      <p:ext uri="{BB962C8B-B14F-4D97-AF65-F5344CB8AC3E}">
        <p14:creationId xmlns:p14="http://schemas.microsoft.com/office/powerpoint/2010/main" val="219353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80">
                                          <p:stCondLst>
                                            <p:cond delay="0"/>
                                          </p:stCondLst>
                                        </p:cTn>
                                        <p:tgtEl>
                                          <p:spTgt spid="13"/>
                                        </p:tgtEl>
                                      </p:cBhvr>
                                    </p:animEffect>
                                    <p:anim calcmode="lin" valueType="num">
                                      <p:cBhvr>
                                        <p:cTn id="7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1" dur="26">
                                          <p:stCondLst>
                                            <p:cond delay="650"/>
                                          </p:stCondLst>
                                        </p:cTn>
                                        <p:tgtEl>
                                          <p:spTgt spid="13"/>
                                        </p:tgtEl>
                                      </p:cBhvr>
                                      <p:to x="100000" y="60000"/>
                                    </p:animScale>
                                    <p:animScale>
                                      <p:cBhvr>
                                        <p:cTn id="82" dur="166" decel="50000">
                                          <p:stCondLst>
                                            <p:cond delay="676"/>
                                          </p:stCondLst>
                                        </p:cTn>
                                        <p:tgtEl>
                                          <p:spTgt spid="13"/>
                                        </p:tgtEl>
                                      </p:cBhvr>
                                      <p:to x="100000" y="100000"/>
                                    </p:animScale>
                                    <p:animScale>
                                      <p:cBhvr>
                                        <p:cTn id="83" dur="26">
                                          <p:stCondLst>
                                            <p:cond delay="1312"/>
                                          </p:stCondLst>
                                        </p:cTn>
                                        <p:tgtEl>
                                          <p:spTgt spid="13"/>
                                        </p:tgtEl>
                                      </p:cBhvr>
                                      <p:to x="100000" y="80000"/>
                                    </p:animScale>
                                    <p:animScale>
                                      <p:cBhvr>
                                        <p:cTn id="84" dur="166" decel="50000">
                                          <p:stCondLst>
                                            <p:cond delay="1338"/>
                                          </p:stCondLst>
                                        </p:cTn>
                                        <p:tgtEl>
                                          <p:spTgt spid="13"/>
                                        </p:tgtEl>
                                      </p:cBhvr>
                                      <p:to x="100000" y="100000"/>
                                    </p:animScale>
                                    <p:animScale>
                                      <p:cBhvr>
                                        <p:cTn id="85" dur="26">
                                          <p:stCondLst>
                                            <p:cond delay="1642"/>
                                          </p:stCondLst>
                                        </p:cTn>
                                        <p:tgtEl>
                                          <p:spTgt spid="13"/>
                                        </p:tgtEl>
                                      </p:cBhvr>
                                      <p:to x="100000" y="90000"/>
                                    </p:animScale>
                                    <p:animScale>
                                      <p:cBhvr>
                                        <p:cTn id="86" dur="166" decel="50000">
                                          <p:stCondLst>
                                            <p:cond delay="1668"/>
                                          </p:stCondLst>
                                        </p:cTn>
                                        <p:tgtEl>
                                          <p:spTgt spid="13"/>
                                        </p:tgtEl>
                                      </p:cBhvr>
                                      <p:to x="100000" y="100000"/>
                                    </p:animScale>
                                    <p:animScale>
                                      <p:cBhvr>
                                        <p:cTn id="87" dur="26">
                                          <p:stCondLst>
                                            <p:cond delay="1808"/>
                                          </p:stCondLst>
                                        </p:cTn>
                                        <p:tgtEl>
                                          <p:spTgt spid="13"/>
                                        </p:tgtEl>
                                      </p:cBhvr>
                                      <p:to x="100000" y="95000"/>
                                    </p:animScale>
                                    <p:animScale>
                                      <p:cBhvr>
                                        <p:cTn id="88" dur="166" decel="50000">
                                          <p:stCondLst>
                                            <p:cond delay="1834"/>
                                          </p:stCondLst>
                                        </p:cTn>
                                        <p:tgtEl>
                                          <p:spTgt spid="13"/>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fill="hold"/>
                                        <p:tgtEl>
                                          <p:spTgt spid="14"/>
                                        </p:tgtEl>
                                        <p:attrNameLst>
                                          <p:attrName>ppt_x</p:attrName>
                                        </p:attrNameLst>
                                      </p:cBhvr>
                                      <p:tavLst>
                                        <p:tav tm="0">
                                          <p:val>
                                            <p:strVal val="#ppt_x"/>
                                          </p:val>
                                        </p:tav>
                                        <p:tav tm="100000">
                                          <p:val>
                                            <p:strVal val="#ppt_x"/>
                                          </p:val>
                                        </p:tav>
                                      </p:tavLst>
                                    </p:anim>
                                    <p:anim calcmode="lin" valueType="num">
                                      <p:cBhvr additive="base">
                                        <p:cTn id="9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circle(in)">
                                      <p:cBhvr>
                                        <p:cTn id="9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F3F72E-D2D9-3E7B-E622-97578BF73EAE}"/>
              </a:ext>
            </a:extLst>
          </p:cNvPr>
          <p:cNvSpPr>
            <a:spLocks noGrp="1"/>
          </p:cNvSpPr>
          <p:nvPr>
            <p:ph type="sldNum" sz="quarter" idx="12"/>
          </p:nvPr>
        </p:nvSpPr>
        <p:spPr/>
        <p:txBody>
          <a:bodyPr/>
          <a:lstStyle/>
          <a:p>
            <a:fld id="{DBA1B0FB-D917-4C8C-928F-313BD683BF39}" type="slidenum">
              <a:rPr lang="en-US" smtClean="0"/>
              <a:t>8</a:t>
            </a:fld>
            <a:endParaRPr lang="en-US"/>
          </a:p>
        </p:txBody>
      </p:sp>
      <p:sp>
        <p:nvSpPr>
          <p:cNvPr id="6" name="TextBox 5">
            <a:extLst>
              <a:ext uri="{FF2B5EF4-FFF2-40B4-BE49-F238E27FC236}">
                <a16:creationId xmlns:a16="http://schemas.microsoft.com/office/drawing/2014/main" id="{677B569D-5016-695E-87D6-EB8D3CB4F0C8}"/>
              </a:ext>
            </a:extLst>
          </p:cNvPr>
          <p:cNvSpPr txBox="1"/>
          <p:nvPr/>
        </p:nvSpPr>
        <p:spPr>
          <a:xfrm>
            <a:off x="93980" y="442326"/>
            <a:ext cx="12004040" cy="6119945"/>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CLINICAL FINDINGS</a:t>
            </a:r>
          </a:p>
          <a:p>
            <a:pPr>
              <a:lnSpc>
                <a:spcPct val="150000"/>
              </a:lnSpc>
            </a:pPr>
            <a:r>
              <a:rPr lang="en-US" sz="2400" dirty="0">
                <a:latin typeface="Times New Roman" panose="02020603050405020304" pitchFamily="18" charset="0"/>
                <a:cs typeface="Times New Roman" panose="02020603050405020304" pitchFamily="18" charset="0"/>
              </a:rPr>
              <a:t>1-	The illness is of short duration, cattle at pasture may be found dead without clinical signs </a:t>
            </a:r>
          </a:p>
          <a:p>
            <a:pPr>
              <a:lnSpc>
                <a:spcPct val="150000"/>
              </a:lnSpc>
            </a:pPr>
            <a:r>
              <a:rPr lang="en-US" sz="2400" dirty="0">
                <a:latin typeface="Times New Roman" panose="02020603050405020304" pitchFamily="18" charset="0"/>
                <a:cs typeface="Times New Roman" panose="02020603050405020304" pitchFamily="18" charset="0"/>
              </a:rPr>
              <a:t>2-	More often there is a sudden onset, with complete cessation of rumination, feeding, lactation, and defection. </a:t>
            </a:r>
          </a:p>
          <a:p>
            <a:pPr>
              <a:lnSpc>
                <a:spcPct val="150000"/>
              </a:lnSpc>
            </a:pPr>
            <a:r>
              <a:rPr lang="en-US" sz="2400" dirty="0">
                <a:latin typeface="Times New Roman" panose="02020603050405020304" pitchFamily="18" charset="0"/>
                <a:cs typeface="Times New Roman" panose="02020603050405020304" pitchFamily="18" charset="0"/>
              </a:rPr>
              <a:t>3-	Abdominal pain is evidenced by reluctance to move and an arched-back posture. </a:t>
            </a:r>
          </a:p>
          <a:p>
            <a:pPr>
              <a:lnSpc>
                <a:spcPct val="150000"/>
              </a:lnSpc>
            </a:pPr>
            <a:r>
              <a:rPr lang="en-US" sz="2400" dirty="0">
                <a:latin typeface="Times New Roman" panose="02020603050405020304" pitchFamily="18" charset="0"/>
                <a:cs typeface="Times New Roman" panose="02020603050405020304" pitchFamily="18" charset="0"/>
              </a:rPr>
              <a:t>4-	Grunting may be evident on walking. </a:t>
            </a:r>
          </a:p>
          <a:p>
            <a:pPr>
              <a:lnSpc>
                <a:spcPct val="150000"/>
              </a:lnSpc>
            </a:pPr>
            <a:r>
              <a:rPr lang="en-US" sz="2400" dirty="0">
                <a:latin typeface="Times New Roman" panose="02020603050405020304" pitchFamily="18" charset="0"/>
                <a:cs typeface="Times New Roman" panose="02020603050405020304" pitchFamily="18" charset="0"/>
              </a:rPr>
              <a:t>5-	Respiration is shallow and labored and the pulse is weak and rapid. Fever (39.5–41°C, 103–106°F) is evident in the early stages. </a:t>
            </a:r>
          </a:p>
          <a:p>
            <a:pPr>
              <a:lnSpc>
                <a:spcPct val="150000"/>
              </a:lnSpc>
            </a:pPr>
            <a:r>
              <a:rPr lang="en-US" sz="2400" dirty="0">
                <a:latin typeface="Times New Roman" panose="02020603050405020304" pitchFamily="18" charset="0"/>
                <a:cs typeface="Times New Roman" panose="02020603050405020304" pitchFamily="18" charset="0"/>
              </a:rPr>
              <a:t>6-	Edema of the brisket is a common finding. T</a:t>
            </a:r>
          </a:p>
          <a:p>
            <a:pPr>
              <a:lnSpc>
                <a:spcPct val="150000"/>
              </a:lnSpc>
            </a:pPr>
            <a:r>
              <a:rPr lang="en-US" sz="2400" dirty="0">
                <a:latin typeface="Times New Roman" panose="02020603050405020304" pitchFamily="18" charset="0"/>
                <a:cs typeface="Times New Roman" panose="02020603050405020304" pitchFamily="18" charset="0"/>
              </a:rPr>
              <a:t>7-	he feces are dark brown; there may be diarrhea with a great deal of mucus and some blood.</a:t>
            </a:r>
          </a:p>
          <a:p>
            <a:pPr>
              <a:lnSpc>
                <a:spcPct val="150000"/>
              </a:lnSpc>
            </a:pPr>
            <a:r>
              <a:rPr lang="en-US" sz="2400" dirty="0">
                <a:latin typeface="Times New Roman" panose="02020603050405020304" pitchFamily="18" charset="0"/>
                <a:cs typeface="Times New Roman" panose="02020603050405020304" pitchFamily="18" charset="0"/>
              </a:rPr>
              <a:t>8-	The urine is dark red. </a:t>
            </a:r>
          </a:p>
        </p:txBody>
      </p:sp>
    </p:spTree>
    <p:extLst>
      <p:ext uri="{BB962C8B-B14F-4D97-AF65-F5344CB8AC3E}">
        <p14:creationId xmlns:p14="http://schemas.microsoft.com/office/powerpoint/2010/main" val="38095156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E75B36-BA36-AC40-26DB-97560E5D2811}"/>
              </a:ext>
            </a:extLst>
          </p:cNvPr>
          <p:cNvSpPr>
            <a:spLocks noGrp="1"/>
          </p:cNvSpPr>
          <p:nvPr>
            <p:ph type="sldNum" sz="quarter" idx="12"/>
          </p:nvPr>
        </p:nvSpPr>
        <p:spPr/>
        <p:txBody>
          <a:bodyPr/>
          <a:lstStyle/>
          <a:p>
            <a:fld id="{DBA1B0FB-D917-4C8C-928F-313BD683BF39}" type="slidenum">
              <a:rPr lang="en-US" smtClean="0"/>
              <a:t>9</a:t>
            </a:fld>
            <a:endParaRPr lang="en-US"/>
          </a:p>
        </p:txBody>
      </p:sp>
      <p:sp>
        <p:nvSpPr>
          <p:cNvPr id="8" name="TextBox 7">
            <a:extLst>
              <a:ext uri="{FF2B5EF4-FFF2-40B4-BE49-F238E27FC236}">
                <a16:creationId xmlns:a16="http://schemas.microsoft.com/office/drawing/2014/main" id="{377570B4-934C-1D8E-C1FD-A335E4584ADC}"/>
              </a:ext>
            </a:extLst>
          </p:cNvPr>
          <p:cNvSpPr txBox="1"/>
          <p:nvPr/>
        </p:nvSpPr>
        <p:spPr>
          <a:xfrm>
            <a:off x="457200" y="1063416"/>
            <a:ext cx="11277600" cy="4013727"/>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CLINICAL PATHOLOGY</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 The red color of the urine is caused by the presence of hemoglobin, there are no free red cells.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In the later stages there is anemia, characterized by a marked decline of packed cell volume and red blood cell counts.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Blood cultures during the acute stages of the disease may be positive.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Serum agglutinins against C.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haemolyticum</a:t>
            </a:r>
            <a:r>
              <a:rPr lang="en-US" sz="2400" dirty="0">
                <a:effectLst/>
                <a:latin typeface="Times New Roman" panose="02020603050405020304" pitchFamily="18" charset="0"/>
                <a:ea typeface="Calibri" panose="020F0502020204030204" pitchFamily="34" charset="0"/>
                <a:cs typeface="Arial" panose="020B0604020202020204" pitchFamily="34" charset="0"/>
              </a:rPr>
              <a:t> may be detect able at low levels.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6717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312</TotalTime>
  <Words>1154</Words>
  <Application>Microsoft Office PowerPoint</Application>
  <PresentationFormat>Widescreen</PresentationFormat>
  <Paragraphs>115</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Times New Roman</vt:lpstr>
      <vt:lpstr>Wingdings 3</vt:lpstr>
      <vt:lpstr>Ion</vt:lpstr>
      <vt:lpstr>Infectious Necrotic Hepatitis (Black Disease). </vt:lpstr>
      <vt:lpstr>PowerPoint Presentation</vt:lpstr>
      <vt:lpstr>PowerPoint Presentation</vt:lpstr>
      <vt:lpstr>PowerPoint Presentation</vt:lpstr>
      <vt:lpstr>PowerPoint Presentation</vt:lpstr>
      <vt:lpstr>Bacillary Hemoglobinuria (Red Water Disease)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Necrotic Hepatitis (Black Disease). </dc:title>
  <dc:creator>MA19557</dc:creator>
  <cp:lastModifiedBy>MA19557</cp:lastModifiedBy>
  <cp:revision>5</cp:revision>
  <dcterms:created xsi:type="dcterms:W3CDTF">2022-12-04T21:26:27Z</dcterms:created>
  <dcterms:modified xsi:type="dcterms:W3CDTF">2022-12-11T20:13:38Z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